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9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12192000" cy="6858000"/>
  <p:notesSz cx="6858000" cy="9144000"/>
  <p:embeddedFontLst>
    <p:embeddedFont>
      <p:font typeface="Roboto" panose="020B0604020202020204" charset="0"/>
      <p:regular r:id="rId47"/>
      <p:bold r:id="rId48"/>
      <p:italic r:id="rId49"/>
      <p:boldItalic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0" y="27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37740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8ab02c8d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a8ab02c8d8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a8ab02c8d8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8ab02c8d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a8ab02c8d8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a8ab02c8d8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8ab02c8d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a8ab02c8d8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a8ab02c8d8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8ab02c8d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8ab02c8d8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a8ab02c8d8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8ab02c8d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a8ab02c8d8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a8ab02c8d8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8ab02c8d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8ab02c8d8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a8ab02c8d8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8ab02c8d8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a8ab02c8d8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a8ab02c8d8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8ab02c8d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a8ab02c8d8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a8ab02c8d8_0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8ab02c8d8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a8ab02c8d8_0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a8ab02c8d8_0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8ab02c8d8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a8ab02c8d8_0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a8ab02c8d8_0_1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8ab02c8d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a8ab02c8d8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a8ab02c8d8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8ab02c8d8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a8ab02c8d8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a8ab02c8d8_0_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8ab02c8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8ab02c8d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a8ab02c8d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8b8ff5c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a8b8ff5c0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a8b8ff5c0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36" name="Google Shape;336;ga8b8ff5c04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a8b8ff5c0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a8b8ff5c0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a8b8ff5c0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a8b8ff5c0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a8b8ff5c04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a8b8ff5c04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a8b8ff5c0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a8b8ff5c04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a8b8ff5c04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8b8ff5c0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a8b8ff5c04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a8b8ff5c04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8b8ff5c0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a8b8ff5c04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a8b8ff5c04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8b8ff5c0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ga8b8ff5c04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a8b8ff5c04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a8b8ff5c0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ga8b8ff5c04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a8b8ff5c04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a8b8ff5c0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ga8b8ff5c04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a8b8ff5c04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8b8ff5c0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a8b8ff5c04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a8b8ff5c04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8b8ff5c0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a8b8ff5c04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a8b8ff5c04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a8b8ff5c0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a8b8ff5c04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a8b8ff5c04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8b8ff5c0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a8b8ff5c04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ga8b8ff5c04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8b8ff5c04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ga8b8ff5c04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a8b8ff5c04_0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8b8ff5c04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ga8b8ff5c04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a8b8ff5c04_0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8b8ff5c04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ga8b8ff5c04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a8b8ff5c04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52cca78e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ga52cca78e1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a52cca78e1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475" name="Google Shape;475;ga52cca78e1_0_3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67" name="Google Shape;16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8b8ff5c04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a8b8ff5c04_0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a8b8ff5c04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547a790f0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ga547a790f0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a547a790f0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01" name="Google Shape;501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42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3" name="Google Shape;51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44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d51cde428386cf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d51cde428386cf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36d51cde428386cf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52cca78e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52cca78e1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a52cca78e1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8ab02c8d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8ab02c8d8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a8ab02c8d8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8ab02c8d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8ab02c8d8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a8ab02c8d8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52cca78e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a52cca78e1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a52cca78e1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filesystem#storing-fil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filesystem#deleting-fil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/eloquent-relationships#one-to-one-polymorphic-relation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/eloquent-relationships#one-to-one-polymorphic-relation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/eloquent-relationships#one-to-many-polymorphic-relation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/eloquent-relationships#one-to-many-polymorphic-relation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/eloquent-relationships#polymorphic-relationship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foundation/" TargetMode="External"/><Relationship Id="rId13" Type="http://schemas.openxmlformats.org/officeDocument/2006/relationships/image" Target="../media/image26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www.vso.slack.com" TargetMode="External"/><Relationship Id="rId12" Type="http://schemas.openxmlformats.org/officeDocument/2006/relationships/hyperlink" Target="http://forum.softuni.bg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b.com/VratsaSoftware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://gnezdoto.vratsasoftware.com/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www.nest.bg" TargetMode="External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phpleague/flysyste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laravel.com/docs/7.x/filesystem#configurati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filesystem#the-public-dis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PHP </a:t>
            </a:r>
            <a:r>
              <a:rPr lang="en-US" dirty="0" err="1"/>
              <a:t>WebDevelopment</a:t>
            </a:r>
            <a:r>
              <a:rPr lang="en-US" dirty="0"/>
              <a:t> </a:t>
            </a:r>
            <a:r>
              <a:rPr lang="en-US" dirty="0" smtClean="0"/>
              <a:t>2021</a:t>
            </a:r>
            <a:endParaRPr dirty="0"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 dirty="0"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Laravel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Lab - 2 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the command created new </a:t>
            </a:r>
            <a:r>
              <a:rPr lang="en-US" sz="2400" b="1">
                <a:solidFill>
                  <a:srgbClr val="434343"/>
                </a:solidFill>
              </a:rPr>
              <a:t>‘folder’</a:t>
            </a:r>
            <a:r>
              <a:rPr lang="en-US" sz="2400">
                <a:solidFill>
                  <a:srgbClr val="434343"/>
                </a:solidFill>
              </a:rPr>
              <a:t> in public directory</a:t>
            </a: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and a </a:t>
            </a:r>
            <a:r>
              <a:rPr lang="en-US" sz="2400" b="1">
                <a:solidFill>
                  <a:srgbClr val="434343"/>
                </a:solidFill>
              </a:rPr>
              <a:t>public</a:t>
            </a:r>
            <a:r>
              <a:rPr lang="en-US" sz="2400">
                <a:solidFill>
                  <a:srgbClr val="434343"/>
                </a:solidFill>
              </a:rPr>
              <a:t> folder in </a:t>
            </a:r>
            <a:r>
              <a:rPr lang="en-US" sz="2400" b="1">
                <a:solidFill>
                  <a:srgbClr val="434343"/>
                </a:solidFill>
              </a:rPr>
              <a:t>storage/app</a:t>
            </a:r>
            <a:r>
              <a:rPr lang="en-US" sz="2400">
                <a:solidFill>
                  <a:srgbClr val="434343"/>
                </a:solidFill>
              </a:rPr>
              <a:t> path</a:t>
            </a: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21" name="Google Shape;2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713" y="2514100"/>
            <a:ext cx="405765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888" y="5258200"/>
            <a:ext cx="4105275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Once a file has been stored and the symbolic link has been created, you can create a URL to the files using the </a:t>
            </a:r>
            <a:r>
              <a:rPr lang="en-US" sz="2998">
                <a:solidFill>
                  <a:srgbClr val="F2A818"/>
                </a:solidFill>
              </a:rPr>
              <a:t>asset</a:t>
            </a:r>
            <a:r>
              <a:rPr lang="en-US" sz="2998"/>
              <a:t> helper function:</a:t>
            </a: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742200" y="3208025"/>
            <a:ext cx="10363200" cy="1050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</a:t>
            </a:r>
            <a:r>
              <a:rPr lang="en-US" sz="23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asset</a:t>
            </a: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(‘storage/my_file.txt’)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To configure additional symbolic links in your filesystems configuration file - add them in config/filesystem.php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8"/>
              <a:t>Each of the configured links </a:t>
            </a:r>
            <a:r>
              <a:rPr lang="en-US" sz="2398" b="1"/>
              <a:t>will be created</a:t>
            </a:r>
            <a:r>
              <a:rPr lang="en-US" sz="2398"/>
              <a:t> when you run the </a:t>
            </a:r>
            <a:r>
              <a:rPr lang="en-US" sz="2398" b="1"/>
              <a:t>storage:link</a:t>
            </a:r>
            <a:r>
              <a:rPr lang="en-US" sz="2398"/>
              <a:t> command:</a:t>
            </a:r>
            <a:endParaRPr sz="23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0" name="Google Shape;240;p24"/>
          <p:cNvSpPr txBox="1"/>
          <p:nvPr/>
        </p:nvSpPr>
        <p:spPr>
          <a:xfrm>
            <a:off x="684800" y="2734600"/>
            <a:ext cx="10363200" cy="3084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'links' =&gt; [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public_path('storage') =&gt; storage_path('app/public'),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public_path('images') =&gt; storage_path('app/images'),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900"/>
              <a:t>To upload files via forms</a:t>
            </a:r>
            <a:r>
              <a:rPr lang="en-US" sz="2900" b="1"/>
              <a:t> </a:t>
            </a:r>
            <a:endParaRPr sz="2900" b="1"/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chemeClr val="dk1"/>
                </a:solidFill>
              </a:rPr>
              <a:t>Do not forget to -</a:t>
            </a:r>
            <a:endParaRPr sz="2900" b="1">
              <a:solidFill>
                <a:schemeClr val="dk1"/>
              </a:solidFill>
            </a:endParaRPr>
          </a:p>
          <a:p>
            <a:pPr marL="457200" lvl="0" indent="-412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-US" sz="2900">
                <a:solidFill>
                  <a:schemeClr val="dk1"/>
                </a:solidFill>
              </a:rPr>
              <a:t>set the form </a:t>
            </a:r>
            <a:r>
              <a:rPr lang="en-US" sz="2900" b="1">
                <a:solidFill>
                  <a:schemeClr val="dk1"/>
                </a:solidFill>
              </a:rPr>
              <a:t>enctype</a:t>
            </a:r>
            <a:r>
              <a:rPr lang="en-US" sz="2900">
                <a:solidFill>
                  <a:schemeClr val="dk1"/>
                </a:solidFill>
              </a:rPr>
              <a:t> to </a:t>
            </a:r>
            <a:r>
              <a:rPr lang="en-US" sz="2900" b="1">
                <a:solidFill>
                  <a:schemeClr val="dk1"/>
                </a:solidFill>
              </a:rPr>
              <a:t>multipart/form-data</a:t>
            </a:r>
            <a:endParaRPr sz="2900" b="1">
              <a:solidFill>
                <a:schemeClr val="dk1"/>
              </a:solidFill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-US" sz="2900"/>
              <a:t>add </a:t>
            </a:r>
            <a:r>
              <a:rPr lang="en-US" sz="2900" b="1"/>
              <a:t>input</a:t>
            </a:r>
            <a:r>
              <a:rPr lang="en-US" sz="2900"/>
              <a:t> type </a:t>
            </a:r>
            <a:r>
              <a:rPr lang="en-US" sz="2900" b="1"/>
              <a:t>file</a:t>
            </a:r>
            <a:r>
              <a:rPr lang="en-US" sz="2900"/>
              <a:t> 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247" name="Google Shape;247;p25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Upload files </a:t>
            </a:r>
            <a:endParaRPr/>
          </a:p>
        </p:txBody>
      </p:sp>
      <p:sp>
        <p:nvSpPr>
          <p:cNvPr id="248" name="Google Shape;248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55" name="Google Shape;255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Upload files</a:t>
            </a:r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57" name="Google Shape;257;p26"/>
          <p:cNvSpPr txBox="1"/>
          <p:nvPr/>
        </p:nvSpPr>
        <p:spPr>
          <a:xfrm>
            <a:off x="684800" y="1520325"/>
            <a:ext cx="10363200" cy="2419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{!! Form::open(['action' =&gt; 'UsersController@store', </a:t>
            </a:r>
            <a:endParaRPr sz="18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82880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'method' =&gt; 'POST', </a:t>
            </a:r>
            <a:endParaRPr sz="18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82880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enctype</a:t>
            </a: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 =&gt; '</a:t>
            </a:r>
            <a:r>
              <a:rPr lang="en-US" sz="18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multipart/form-data</a:t>
            </a: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18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82880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]) !!}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684800" y="5261250"/>
            <a:ext cx="10363200" cy="882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{!! Form::file('stock_image') !!}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documentation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The </a:t>
            </a:r>
            <a:r>
              <a:rPr lang="en-US" sz="2400" b="1">
                <a:solidFill>
                  <a:schemeClr val="dk1"/>
                </a:solidFill>
              </a:rPr>
              <a:t>put</a:t>
            </a:r>
            <a:r>
              <a:rPr lang="en-US" sz="2400">
                <a:solidFill>
                  <a:schemeClr val="dk1"/>
                </a:solidFill>
              </a:rPr>
              <a:t> method may be used to store raw file contents on a disk.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Remember, </a:t>
            </a:r>
            <a:r>
              <a:rPr lang="en-US" sz="2400" b="1">
                <a:solidFill>
                  <a:schemeClr val="dk1"/>
                </a:solidFill>
              </a:rPr>
              <a:t>all file paths</a:t>
            </a:r>
            <a:r>
              <a:rPr lang="en-US" sz="2400">
                <a:solidFill>
                  <a:schemeClr val="dk1"/>
                </a:solidFill>
              </a:rPr>
              <a:t> should be specified relative to the </a:t>
            </a:r>
            <a:r>
              <a:rPr lang="en-US" sz="2400" b="1">
                <a:solidFill>
                  <a:schemeClr val="dk1"/>
                </a:solidFill>
              </a:rPr>
              <a:t>"root" location </a:t>
            </a:r>
            <a:r>
              <a:rPr lang="en-US" sz="2400">
                <a:solidFill>
                  <a:schemeClr val="dk1"/>
                </a:solidFill>
              </a:rPr>
              <a:t>configured for the disk: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65" name="Google Shape;265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Working with files</a:t>
            </a:r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67" name="Google Shape;267;p2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Storing files</a:t>
            </a:r>
            <a:endParaRPr sz="203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/>
              <a:t>To </a:t>
            </a:r>
            <a:r>
              <a:rPr lang="en-US" sz="2400" b="1" dirty="0" smtClean="0">
                <a:solidFill>
                  <a:srgbClr val="FFC000"/>
                </a:solidFill>
              </a:rPr>
              <a:t>create</a:t>
            </a:r>
            <a:r>
              <a:rPr lang="en-US" sz="2400" dirty="0" smtClean="0"/>
              <a:t> </a:t>
            </a:r>
            <a:r>
              <a:rPr lang="en-US" sz="2400" dirty="0"/>
              <a:t>a file </a:t>
            </a:r>
            <a:r>
              <a:rPr lang="en-US" sz="2400" dirty="0" smtClean="0"/>
              <a:t>from a </a:t>
            </a:r>
            <a:r>
              <a:rPr lang="en-US" sz="2400" b="1" dirty="0" smtClean="0">
                <a:solidFill>
                  <a:srgbClr val="FFC000"/>
                </a:solidFill>
              </a:rPr>
              <a:t>raw content </a:t>
            </a:r>
            <a:r>
              <a:rPr lang="en-US" sz="2400" dirty="0" smtClean="0"/>
              <a:t>with </a:t>
            </a:r>
            <a:r>
              <a:rPr lang="en-US" sz="2400" dirty="0"/>
              <a:t>a name set at the backend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274" name="Google Shape;274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275" name="Google Shape;275;p2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76" name="Google Shape;276;p28"/>
          <p:cNvSpPr txBox="1"/>
          <p:nvPr/>
        </p:nvSpPr>
        <p:spPr>
          <a:xfrm>
            <a:off x="684800" y="2734600"/>
            <a:ext cx="10363200" cy="2797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998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use Illuminate\Support\Facades\Storage;</a:t>
            </a: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Storage::put('file.jpg', $contents);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Store a file from the request,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 the </a:t>
            </a:r>
            <a:r>
              <a:rPr lang="en-US" sz="2400" b="1"/>
              <a:t>filename</a:t>
            </a:r>
            <a:r>
              <a:rPr lang="en-US" sz="2400"/>
              <a:t>, the file is stored under, is generated </a:t>
            </a:r>
            <a:r>
              <a:rPr lang="en-US" sz="2400" b="1"/>
              <a:t>automatically</a:t>
            </a:r>
            <a:r>
              <a:rPr lang="en-US" sz="2400"/>
              <a:t> and is </a:t>
            </a:r>
            <a:r>
              <a:rPr lang="en-US" sz="2400" b="1"/>
              <a:t>unique</a:t>
            </a:r>
            <a:endParaRPr sz="24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/>
              <a:t>	</a:t>
            </a:r>
            <a:r>
              <a:rPr lang="en-US" sz="2400" b="1">
                <a:solidFill>
                  <a:srgbClr val="F2A818"/>
                </a:solidFill>
              </a:rPr>
              <a:t>user_images/r5bB9OK7LU42WEbkgZkO8joQQXisj0tHtSN5P1NB.png</a:t>
            </a:r>
            <a:endParaRPr sz="2400" b="1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83" name="Google Shape;283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284" name="Google Shape;284;p2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85" name="Google Shape;285;p29"/>
          <p:cNvSpPr txBox="1"/>
          <p:nvPr/>
        </p:nvSpPr>
        <p:spPr>
          <a:xfrm>
            <a:off x="684800" y="2734600"/>
            <a:ext cx="10363200" cy="1305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598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$path = $request-&gt;file('image')-&gt;store('user_images');</a:t>
            </a:r>
            <a:endParaRPr sz="25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2475225" y="6051149"/>
            <a:ext cx="2334000" cy="743700"/>
          </a:xfrm>
          <a:prstGeom prst="wedgeRoundRectCallout">
            <a:avLst>
              <a:gd name="adj1" fmla="val -88310"/>
              <a:gd name="adj2" fmla="val -107160"/>
              <a:gd name="adj3" fmla="val 16667"/>
            </a:avLst>
          </a:prstGeom>
          <a:solidFill>
            <a:schemeClr val="dk1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store() parameter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9"/>
          <p:cNvSpPr/>
          <p:nvPr/>
        </p:nvSpPr>
        <p:spPr>
          <a:xfrm>
            <a:off x="6358725" y="1520325"/>
            <a:ext cx="3056100" cy="812400"/>
          </a:xfrm>
          <a:prstGeom prst="wedgeRoundRectCallout">
            <a:avLst>
              <a:gd name="adj1" fmla="val -69248"/>
              <a:gd name="adj2" fmla="val 141851"/>
              <a:gd name="adj3" fmla="val 16667"/>
            </a:avLst>
          </a:prstGeom>
          <a:solidFill>
            <a:schemeClr val="dk1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 input name in the form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9414825" y="5604048"/>
            <a:ext cx="2334000" cy="1117500"/>
          </a:xfrm>
          <a:prstGeom prst="wedgeRoundRectCallout">
            <a:avLst>
              <a:gd name="adj1" fmla="val -53694"/>
              <a:gd name="adj2" fmla="val -229743"/>
              <a:gd name="adj3" fmla="val 16667"/>
            </a:avLst>
          </a:prstGeom>
          <a:solidFill>
            <a:schemeClr val="dk1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folder with this name is created in the storage/app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Store a file from the request, using Storage Facade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296" name="Google Shape;296;p3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97" name="Google Shape;297;p30"/>
          <p:cNvSpPr txBox="1"/>
          <p:nvPr/>
        </p:nvSpPr>
        <p:spPr>
          <a:xfrm>
            <a:off x="684800" y="2734600"/>
            <a:ext cx="10363200" cy="1147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98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$path = Storage::putFile('user_images', $request-&gt;file('image'));</a:t>
            </a:r>
            <a:endParaRPr sz="20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Set a filename for the file and store the file with that name.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98"/>
              <a:t>The new image will be stored </a:t>
            </a:r>
            <a:r>
              <a:rPr lang="en-US" sz="2498" b="1"/>
              <a:t>under same name</a:t>
            </a:r>
            <a:r>
              <a:rPr lang="en-US" sz="2498"/>
              <a:t>, so there be no need to take care for orphan images in the storage. Updated user image </a:t>
            </a:r>
            <a:r>
              <a:rPr lang="en-US" sz="2498" b="1"/>
              <a:t>will overwrite</a:t>
            </a:r>
            <a:r>
              <a:rPr lang="en-US" sz="2498"/>
              <a:t> the old one.</a:t>
            </a:r>
            <a:endParaRPr sz="24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04" name="Google Shape;304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305" name="Google Shape;305;p3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06" name="Google Shape;306;p31"/>
          <p:cNvSpPr txBox="1"/>
          <p:nvPr/>
        </p:nvSpPr>
        <p:spPr>
          <a:xfrm>
            <a:off x="684800" y="2734600"/>
            <a:ext cx="10363200" cy="1764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3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$path = $request-&gt;file('image')</a:t>
            </a:r>
            <a:endParaRPr sz="23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-&gt;storeAs('user_images', $request-&gt;user()-&gt;id . '.png');</a:t>
            </a:r>
            <a:endParaRPr sz="23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A8A"/>
                </a:solidFill>
              </a:rPr>
              <a:t>1. Working with files</a:t>
            </a:r>
            <a:endParaRPr sz="20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A8A"/>
                </a:solidFill>
              </a:rPr>
              <a:t>2. Polymorphic Relations</a:t>
            </a:r>
            <a:endParaRPr sz="2000">
              <a:solidFill>
                <a:srgbClr val="474A8A"/>
              </a:solidFill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In case you need to store the file </a:t>
            </a:r>
            <a:r>
              <a:rPr lang="en-US" sz="2400" b="1"/>
              <a:t>with its original name</a:t>
            </a:r>
            <a:r>
              <a:rPr lang="en-US" sz="2400"/>
              <a:t> - 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Then use </a:t>
            </a:r>
            <a:r>
              <a:rPr lang="en-US" sz="2400" b="1"/>
              <a:t>$name</a:t>
            </a:r>
            <a:r>
              <a:rPr lang="en-US" sz="2400"/>
              <a:t> to save it in the data base or for other logic.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314" name="Google Shape;314;p3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15" name="Google Shape;315;p32"/>
          <p:cNvSpPr txBox="1"/>
          <p:nvPr/>
        </p:nvSpPr>
        <p:spPr>
          <a:xfrm>
            <a:off x="684800" y="2734600"/>
            <a:ext cx="10363200" cy="1664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98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use Illuminate\Support\Facades\Storage;</a:t>
            </a:r>
            <a:endParaRPr sz="22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98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$name = $request-&gt;file('image')-&gt;getClientOriginalName();</a:t>
            </a:r>
            <a:endParaRPr sz="22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2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To remove a file from </a:t>
            </a:r>
            <a:r>
              <a:rPr lang="en-US" sz="2998" u="sng">
                <a:solidFill>
                  <a:schemeClr val="hlink"/>
                </a:solidFill>
                <a:hlinkClick r:id="rId3"/>
              </a:rPr>
              <a:t>the storage</a:t>
            </a:r>
            <a:r>
              <a:rPr lang="en-US" sz="2998"/>
              <a:t> - you need to know its name and the folder it resides in the </a:t>
            </a:r>
            <a:r>
              <a:rPr lang="en-US" sz="2998" b="1"/>
              <a:t>storage/app</a:t>
            </a:r>
            <a:endParaRPr sz="2998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323" name="Google Shape;323;p3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24" name="Google Shape;324;p33"/>
          <p:cNvSpPr txBox="1"/>
          <p:nvPr/>
        </p:nvSpPr>
        <p:spPr>
          <a:xfrm>
            <a:off x="712350" y="2921125"/>
            <a:ext cx="10767300" cy="36870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use Illuminate\Support\Facades\Storage;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//delete single file from storage</a:t>
            </a:r>
            <a:endParaRPr sz="24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Storage::delete('folder/filename.jpg');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//delete multiple files from storage</a:t>
            </a:r>
            <a:endParaRPr sz="24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Storage::delete(['folder/filename.jpg', 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'folder/filename2.jpg']);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b="1"/>
              <a:t>Allow admins to add photo for </a:t>
            </a:r>
            <a:endParaRPr sz="2800" b="1"/>
          </a:p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SzPts val="2800"/>
              <a:buChar char="-"/>
            </a:pPr>
            <a:r>
              <a:rPr lang="en-US" sz="2800" b="1"/>
              <a:t>halls</a:t>
            </a:r>
            <a:endParaRPr sz="2800" b="1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 b="1"/>
              <a:t>courses</a:t>
            </a:r>
            <a:endParaRPr sz="2800" b="1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the photo is to be changed and deleted</a:t>
            </a:r>
            <a:endParaRPr sz="280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make sure that after the photo is being replaced or deleted it is removed from the host storage as well</a:t>
            </a:r>
            <a:endParaRPr sz="28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31" name="Google Shape;331;p34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2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/>
          <p:nvPr/>
        </p:nvSpPr>
        <p:spPr>
          <a:xfrm>
            <a:off x="4393125" y="2275475"/>
            <a:ext cx="3385800" cy="11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Polymorphic Relations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documentation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 polymorphic relationship allows the target model to belong to more than one type of model using a single association.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b="1">
                <a:solidFill>
                  <a:schemeClr val="dk1"/>
                </a:solidFill>
              </a:rPr>
              <a:t>users</a:t>
            </a:r>
            <a:r>
              <a:rPr lang="en-US" sz="2400">
                <a:solidFill>
                  <a:schemeClr val="dk1"/>
                </a:solidFill>
              </a:rPr>
              <a:t> can have pictures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b="1">
                <a:solidFill>
                  <a:schemeClr val="dk1"/>
                </a:solidFill>
              </a:rPr>
              <a:t>halls</a:t>
            </a:r>
            <a:r>
              <a:rPr lang="en-US" sz="2400">
                <a:solidFill>
                  <a:schemeClr val="dk1"/>
                </a:solidFill>
              </a:rPr>
              <a:t> can have pictures</a:t>
            </a: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We can solve this by creating an Image model and write all pictures in an images table in the Data Base.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Polymorphic Relations</a:t>
            </a: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47" name="Google Shape;347;p3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one-to-one</a:t>
            </a:r>
            <a:endParaRPr sz="3300"/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Polymorphic Relations</a:t>
            </a:r>
            <a:endParaRPr sz="203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documentation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Why to create a separate Image model?</a:t>
            </a:r>
            <a:endParaRPr sz="2400" b="1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We allow users to upload images and may be these images will have their behaviour -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must be cropped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resized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etc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54" name="Google Shape;354;p3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Polymorphic Relations</a:t>
            </a:r>
            <a:endParaRPr/>
          </a:p>
        </p:txBody>
      </p:sp>
      <p:sp>
        <p:nvSpPr>
          <p:cNvPr id="355" name="Google Shape;355;p3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56" name="Google Shape;356;p3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Polymorphic Relations</a:t>
            </a:r>
            <a:endParaRPr sz="203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table structure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63" name="Google Shape;363;p3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 to one polymorphic relations</a:t>
            </a:r>
            <a:endParaRPr/>
          </a:p>
        </p:txBody>
      </p:sp>
      <p:sp>
        <p:nvSpPr>
          <p:cNvPr id="364" name="Google Shape;364;p3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65" name="Google Shape;365;p38"/>
          <p:cNvSpPr txBox="1"/>
          <p:nvPr/>
        </p:nvSpPr>
        <p:spPr>
          <a:xfrm>
            <a:off x="683725" y="2232425"/>
            <a:ext cx="4728000" cy="36870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halls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id - integer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name - string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users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id - integer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name - string</a:t>
            </a:r>
            <a:endParaRPr sz="2998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5942650" y="2298750"/>
            <a:ext cx="5007000" cy="36870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images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id - integer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url - string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imageable_id - integer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imageable_type - string</a:t>
            </a: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Models structure -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the shared </a:t>
            </a:r>
            <a:r>
              <a:rPr lang="en-US" sz="2998" b="1" dirty="0"/>
              <a:t>Image</a:t>
            </a:r>
            <a:r>
              <a:rPr lang="en-US" sz="2998" dirty="0"/>
              <a:t> model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373" name="Google Shape;373;p3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 to one polymorphic relations</a:t>
            </a:r>
            <a:endParaRPr/>
          </a:p>
        </p:txBody>
      </p:sp>
      <p:sp>
        <p:nvSpPr>
          <p:cNvPr id="374" name="Google Shape;374;p3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75" name="Google Shape;375;p39"/>
          <p:cNvSpPr txBox="1"/>
          <p:nvPr/>
        </p:nvSpPr>
        <p:spPr>
          <a:xfrm>
            <a:off x="5737575" y="1185925"/>
            <a:ext cx="6025800" cy="5447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class Image extends Model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/**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 Get the owning 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imageable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model.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*/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public function 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imageable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return $this-&gt;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morphTo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Models structure - 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82" name="Google Shape;382;p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 to one polymorphic relations</a:t>
            </a:r>
            <a:endParaRPr/>
          </a:p>
        </p:txBody>
      </p:sp>
      <p:sp>
        <p:nvSpPr>
          <p:cNvPr id="383" name="Google Shape;383;p4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84" name="Google Shape;384;p40"/>
          <p:cNvSpPr txBox="1"/>
          <p:nvPr/>
        </p:nvSpPr>
        <p:spPr>
          <a:xfrm>
            <a:off x="3761850" y="1185925"/>
            <a:ext cx="8001600" cy="5447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class User extends Model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/**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 Get the user's image.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*/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public function image()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return $this-&gt;</a:t>
            </a:r>
            <a:r>
              <a:rPr lang="en-US" sz="1600" dirty="0" err="1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morphOne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(Image::class, '</a:t>
            </a:r>
            <a:r>
              <a:rPr lang="en-US" sz="1600" dirty="0" err="1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imageable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');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Models structure - 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91" name="Google Shape;391;p4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 to one polymorphic relations</a:t>
            </a:r>
            <a:endParaRPr/>
          </a:p>
        </p:txBody>
      </p:sp>
      <p:sp>
        <p:nvSpPr>
          <p:cNvPr id="392" name="Google Shape;392;p4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93" name="Google Shape;393;p41"/>
          <p:cNvSpPr txBox="1"/>
          <p:nvPr/>
        </p:nvSpPr>
        <p:spPr>
          <a:xfrm>
            <a:off x="3761850" y="1185925"/>
            <a:ext cx="8001600" cy="5447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class Hall extends Model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/**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 Get the hall's image.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*/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public function image()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return $this-&gt;</a:t>
            </a:r>
            <a:r>
              <a:rPr lang="en-US" sz="1600" dirty="0" err="1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morphOne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(Image::class, 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imageable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');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The course assignments require to </a:t>
            </a:r>
            <a:r>
              <a:rPr lang="en-US">
                <a:solidFill>
                  <a:srgbClr val="1A334B"/>
                </a:solidFill>
              </a:rPr>
              <a:t>search in Internet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This is an important part of the learning process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Some exercises intentionally have no hints</a:t>
            </a:r>
            <a:endParaRPr/>
          </a:p>
          <a:p>
            <a:pPr marL="456915" lvl="0" indent="-456915" algn="l" rtl="0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Learn to find solutions!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Software development includes</a:t>
            </a:r>
            <a:br>
              <a:rPr lang="en-US"/>
            </a:br>
            <a:r>
              <a:rPr lang="en-US">
                <a:solidFill>
                  <a:srgbClr val="1A334B"/>
                </a:solidFill>
              </a:rPr>
              <a:t>everyday searching and learning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No excuses, just </a:t>
            </a:r>
            <a:r>
              <a:rPr lang="en-US">
                <a:solidFill>
                  <a:srgbClr val="1A334B"/>
                </a:solidFill>
              </a:rPr>
              <a:t>learn to study</a:t>
            </a:r>
            <a:r>
              <a:rPr lang="en-US"/>
              <a:t>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Developers learn new technologies, tools, languages every day!</a:t>
            </a:r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Learn to Search in Internet</a:t>
            </a:r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60" name="Google Shape;16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Access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the image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model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instance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400" name="Google Shape;400;p4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 to one polymorphic relations</a:t>
            </a:r>
            <a:endParaRPr/>
          </a:p>
        </p:txBody>
      </p:sp>
      <p:sp>
        <p:nvSpPr>
          <p:cNvPr id="401" name="Google Shape;401;p4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02" name="Google Shape;402;p42"/>
          <p:cNvSpPr txBox="1"/>
          <p:nvPr/>
        </p:nvSpPr>
        <p:spPr>
          <a:xfrm>
            <a:off x="3087525" y="1515900"/>
            <a:ext cx="4992900" cy="1535031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$user 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App\User::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($id);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1600" dirty="0" err="1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user_photo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= $user-&gt;image;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5983900" y="3920850"/>
            <a:ext cx="5597400" cy="198465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use </a:t>
            </a:r>
            <a:r>
              <a:rPr lang="en-GB" sz="16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App\Models\</a:t>
            </a:r>
            <a:r>
              <a:rPr lang="en-GB" sz="1600" b="1" i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Hall</a:t>
            </a:r>
            <a:r>
              <a:rPr lang="en-GB" sz="16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-US" sz="1600" b="1" dirty="0" smtClean="0">
                <a:solidFill>
                  <a:schemeClr val="tx1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//</a:t>
            </a:r>
            <a:endParaRPr lang="en-US" sz="1600" b="1" dirty="0" smtClean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1600" b="1" dirty="0" smtClean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hall = App\Hall::find($id);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1600" b="1" dirty="0" err="1" smtClean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hall_photo</a:t>
            </a:r>
            <a:r>
              <a:rPr lang="en-US" sz="1600" b="1" dirty="0" smtClean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= $hall-&gt;image;</a:t>
            </a:r>
            <a:endParaRPr sz="1600" b="1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8300" y="4250810"/>
            <a:ext cx="5074950" cy="1961225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use </a:t>
            </a:r>
            <a:r>
              <a:rPr lang="en-GB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App\Models\</a:t>
            </a:r>
            <a:r>
              <a:rPr lang="en-GB" sz="1600" b="1" i="1" dirty="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  <a:r>
              <a:rPr lang="en-GB" sz="16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en-US" sz="1600" b="1" dirty="0" smtClean="0">
              <a:solidFill>
                <a:schemeClr val="tx1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the parent (owner) of the comments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$image = </a:t>
            </a:r>
            <a:r>
              <a:rPr lang="en-US" sz="1600" b="1" dirty="0" smtClean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en-US" sz="1600" b="1" dirty="0" smtClean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::find($id);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1600" b="1" dirty="0" err="1" smtClean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image_owner</a:t>
            </a:r>
            <a:r>
              <a:rPr lang="en-US" sz="1600" b="1" dirty="0" smtClean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= $image-&gt;</a:t>
            </a:r>
            <a:r>
              <a:rPr lang="en-US" sz="1600" b="1" dirty="0" err="1" smtClean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imageable</a:t>
            </a:r>
            <a:r>
              <a:rPr lang="en-US" sz="1600" b="1" dirty="0" smtClean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b="1" dirty="0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Access 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the image 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model 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instance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00" name="Google Shape;400;p4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 to one polymorphic relations</a:t>
            </a:r>
            <a:endParaRPr/>
          </a:p>
        </p:txBody>
      </p:sp>
      <p:sp>
        <p:nvSpPr>
          <p:cNvPr id="401" name="Google Shape;401;p4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02" name="Google Shape;402;p42"/>
          <p:cNvSpPr txBox="1"/>
          <p:nvPr/>
        </p:nvSpPr>
        <p:spPr>
          <a:xfrm>
            <a:off x="3087525" y="1515900"/>
            <a:ext cx="4992900" cy="2208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$homework = App\Models\Homework::find(1);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foreach ($homework-&gt;comments as $comment) {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//access all homework`s comments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5937075" y="3866750"/>
            <a:ext cx="5612300" cy="2785888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use </a:t>
            </a:r>
            <a:r>
              <a:rPr lang="en-GB" sz="16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App\Models\</a:t>
            </a:r>
            <a:r>
              <a:rPr lang="en-US" sz="16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GB" sz="16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en-US" sz="1600" dirty="0" smtClean="0">
              <a:solidFill>
                <a:srgbClr val="1A340C"/>
              </a:solidFill>
              <a:latin typeface="Consolas"/>
              <a:sym typeface="Consolas"/>
            </a:endParaRP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-US" sz="1600" b="1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endParaRPr lang="en-US" sz="1600" b="1" dirty="0" smtClean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16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event = </a:t>
            </a:r>
            <a:r>
              <a:rPr lang="en-US" sz="1600" b="1" dirty="0" smtClean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16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::find(1);</a:t>
            </a:r>
            <a:endParaRPr sz="1600" b="1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lang="en-US" sz="16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($event-&gt;comments as $comment) {</a:t>
            </a:r>
            <a:endParaRPr sz="1600" b="1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//access all homework`s comments</a:t>
            </a:r>
            <a:endParaRPr sz="1600" b="1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b="1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488450" y="4138575"/>
            <a:ext cx="4992900" cy="215335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use </a:t>
            </a:r>
            <a:r>
              <a:rPr lang="en-GB" sz="16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App\Models\</a:t>
            </a:r>
            <a:r>
              <a:rPr lang="en-US" sz="1600" b="1" dirty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Comment</a:t>
            </a:r>
            <a:r>
              <a:rPr lang="en-GB" sz="16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en-US" sz="1600" dirty="0" smtClean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the parent (owner) of the comments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$comment = App\Models\Comment::find(1);</a:t>
            </a:r>
            <a:endParaRPr sz="1600" b="1" dirty="0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1600" b="1" dirty="0" err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commentable</a:t>
            </a:r>
            <a:r>
              <a:rPr lang="en-US" sz="1600" b="1" dirty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= $comment-&gt;</a:t>
            </a:r>
            <a:r>
              <a:rPr lang="en-US" sz="1600" b="1" dirty="0" err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commentable</a:t>
            </a:r>
            <a:r>
              <a:rPr lang="en-US" sz="1600" b="1" dirty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b="1" dirty="0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 dirty="0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21884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documentation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 one-to-many polymorphic relation is similar to a simple one-to-many relation; however, the target model can belong to more than one type of model on a single association.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11" name="Google Shape;411;p4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Polymorphic Relations</a:t>
            </a:r>
            <a:endParaRPr/>
          </a:p>
        </p:txBody>
      </p:sp>
      <p:sp>
        <p:nvSpPr>
          <p:cNvPr id="412" name="Google Shape;412;p4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13" name="Google Shape;413;p4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one-to-many</a:t>
            </a:r>
            <a:endParaRPr sz="3300"/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Polymorphic Relations</a:t>
            </a:r>
            <a:endParaRPr sz="203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documentation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For example -</a:t>
            </a:r>
            <a:endParaRPr sz="2400" b="1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each homework can have many comments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each event can have many comments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20" name="Google Shape;420;p4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Polymorphic Relations</a:t>
            </a:r>
            <a:endParaRPr/>
          </a:p>
        </p:txBody>
      </p:sp>
      <p:sp>
        <p:nvSpPr>
          <p:cNvPr id="421" name="Google Shape;421;p4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22" name="Google Shape;422;p4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one-to-many</a:t>
            </a:r>
            <a:endParaRPr sz="3300"/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Polymorphic Relations</a:t>
            </a:r>
            <a:endParaRPr sz="203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table structure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29" name="Google Shape;429;p4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/>
              <a:t>One to </a:t>
            </a:r>
            <a:r>
              <a:rPr lang="en-US" dirty="0" smtClean="0"/>
              <a:t>many </a:t>
            </a:r>
            <a:r>
              <a:rPr lang="en-US" dirty="0"/>
              <a:t>polymorphic relations</a:t>
            </a:r>
            <a:endParaRPr dirty="0"/>
          </a:p>
        </p:txBody>
      </p:sp>
      <p:sp>
        <p:nvSpPr>
          <p:cNvPr id="430" name="Google Shape;430;p4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31" name="Google Shape;431;p45"/>
          <p:cNvSpPr txBox="1"/>
          <p:nvPr/>
        </p:nvSpPr>
        <p:spPr>
          <a:xfrm>
            <a:off x="683725" y="2232425"/>
            <a:ext cx="4728000" cy="4247506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homeworks</a:t>
            </a:r>
            <a:r>
              <a:rPr lang="en-US" sz="20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id - integer</a:t>
            </a:r>
            <a:endParaRPr sz="20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filename - string	</a:t>
            </a:r>
            <a:endParaRPr sz="20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20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events</a:t>
            </a:r>
            <a:endParaRPr sz="20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id - integer</a:t>
            </a:r>
            <a:endParaRPr sz="20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title </a:t>
            </a:r>
            <a:r>
              <a:rPr lang="en-US" sz="20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– string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20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2" name="Google Shape;432;p45"/>
          <p:cNvSpPr txBox="1"/>
          <p:nvPr/>
        </p:nvSpPr>
        <p:spPr>
          <a:xfrm>
            <a:off x="5829300" y="2232425"/>
            <a:ext cx="5120350" cy="418596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3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comments</a:t>
            </a:r>
            <a:endParaRPr sz="23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id - integer</a:t>
            </a:r>
            <a:endParaRPr sz="23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body - text</a:t>
            </a:r>
            <a:endParaRPr sz="23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commentable_id</a:t>
            </a:r>
            <a:r>
              <a:rPr lang="en-US" sz="23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- integer</a:t>
            </a:r>
            <a:endParaRPr sz="23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commentable_type</a:t>
            </a:r>
            <a:r>
              <a:rPr lang="en-US" sz="23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– string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dirty="0" err="1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user_id</a:t>
            </a:r>
            <a:r>
              <a:rPr lang="en-US" sz="23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- integer</a:t>
            </a:r>
            <a:endParaRPr sz="23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6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Models structure -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the shared </a:t>
            </a:r>
            <a:endParaRPr lang="en-US" sz="2998" dirty="0" smtClean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 smtClean="0"/>
              <a:t>Comments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 smtClean="0"/>
              <a:t>model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439" name="Google Shape;439;p4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/>
              <a:t>One to </a:t>
            </a:r>
            <a:r>
              <a:rPr lang="en-US" dirty="0" smtClean="0"/>
              <a:t>many </a:t>
            </a:r>
            <a:r>
              <a:rPr lang="en-US" dirty="0"/>
              <a:t>polymorphic relations</a:t>
            </a:r>
            <a:endParaRPr dirty="0"/>
          </a:p>
        </p:txBody>
      </p:sp>
      <p:sp>
        <p:nvSpPr>
          <p:cNvPr id="440" name="Google Shape;440;p4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41" name="Google Shape;441;p46"/>
          <p:cNvSpPr txBox="1"/>
          <p:nvPr/>
        </p:nvSpPr>
        <p:spPr>
          <a:xfrm>
            <a:off x="5737575" y="1185925"/>
            <a:ext cx="6025800" cy="5447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class Comment extends Model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/**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 Get the owning 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commentable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model.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*/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sz="1600" dirty="0" smtClean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public function </a:t>
            </a:r>
            <a:r>
              <a:rPr lang="en-US" sz="1600" dirty="0" err="1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commentable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endParaRPr sz="1600" dirty="0" smtClean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return $this-&gt;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morphTo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7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Models structure - 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48" name="Google Shape;448;p4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/>
              <a:t>One to </a:t>
            </a:r>
            <a:r>
              <a:rPr lang="en-US" dirty="0" smtClean="0"/>
              <a:t>many </a:t>
            </a:r>
            <a:r>
              <a:rPr lang="en-US" dirty="0"/>
              <a:t>polymorphic relations</a:t>
            </a:r>
            <a:endParaRPr dirty="0"/>
          </a:p>
        </p:txBody>
      </p:sp>
      <p:sp>
        <p:nvSpPr>
          <p:cNvPr id="449" name="Google Shape;449;p4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450" name="Google Shape;450;p47"/>
          <p:cNvSpPr txBox="1"/>
          <p:nvPr/>
        </p:nvSpPr>
        <p:spPr>
          <a:xfrm>
            <a:off x="3761850" y="1185925"/>
            <a:ext cx="8001600" cy="5447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class Homework extends Model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/**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 Get all of the 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homeworks's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comments.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*/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public function comments()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return $this-&gt;</a:t>
            </a:r>
            <a:r>
              <a:rPr lang="en-US" sz="1600" dirty="0" err="1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morphMany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(Comment::class, 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commentable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');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8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/>
              <a:t>Models structure - </a:t>
            </a: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57" name="Google Shape;457;p4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/>
              <a:t>One to </a:t>
            </a:r>
            <a:r>
              <a:rPr lang="en-US" dirty="0" smtClean="0"/>
              <a:t>many </a:t>
            </a:r>
            <a:r>
              <a:rPr lang="en-US" dirty="0"/>
              <a:t>polymorphic relations</a:t>
            </a:r>
            <a:endParaRPr dirty="0"/>
          </a:p>
        </p:txBody>
      </p:sp>
      <p:sp>
        <p:nvSpPr>
          <p:cNvPr id="458" name="Google Shape;458;p4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459" name="Google Shape;459;p48"/>
          <p:cNvSpPr txBox="1"/>
          <p:nvPr/>
        </p:nvSpPr>
        <p:spPr>
          <a:xfrm>
            <a:off x="3761850" y="1185925"/>
            <a:ext cx="8001600" cy="5447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>
                <a:solidFill>
                  <a:srgbClr val="1A340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class Event extends Model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/**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 Get all of the event's comments.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*/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public function comments()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return $this-&gt;</a:t>
            </a:r>
            <a:r>
              <a:rPr lang="en-US" sz="1600" dirty="0" err="1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morphMany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(Comment::class, 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600" dirty="0" err="1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commentable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');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9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1818200" cy="5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Access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the comment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model 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dirty="0"/>
              <a:t>instance</a:t>
            </a: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466" name="Google Shape;466;p4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/>
              <a:t>One to </a:t>
            </a:r>
            <a:r>
              <a:rPr lang="en-US" dirty="0" smtClean="0"/>
              <a:t>Many</a:t>
            </a:r>
            <a:r>
              <a:rPr lang="en-US" dirty="0" smtClean="0"/>
              <a:t> </a:t>
            </a:r>
            <a:r>
              <a:rPr lang="en-US" dirty="0"/>
              <a:t>polymorphic relations</a:t>
            </a:r>
            <a:endParaRPr dirty="0"/>
          </a:p>
        </p:txBody>
      </p:sp>
      <p:sp>
        <p:nvSpPr>
          <p:cNvPr id="467" name="Google Shape;467;p4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468" name="Google Shape;468;p49"/>
          <p:cNvSpPr txBox="1"/>
          <p:nvPr/>
        </p:nvSpPr>
        <p:spPr>
          <a:xfrm>
            <a:off x="3087524" y="1515899"/>
            <a:ext cx="5247583" cy="1921893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600" dirty="0" smtClean="0">
                <a:latin typeface="Consolas" panose="020B0609020204030204" pitchFamily="49" charset="0"/>
              </a:rPr>
              <a:t>$homework </a:t>
            </a:r>
            <a:r>
              <a:rPr lang="en-US" sz="1600" dirty="0">
                <a:latin typeface="Consolas" panose="020B0609020204030204" pitchFamily="49" charset="0"/>
              </a:rPr>
              <a:t>= </a:t>
            </a:r>
            <a:r>
              <a:rPr lang="en-US" sz="1600" dirty="0" smtClean="0">
                <a:latin typeface="Consolas" panose="020B0609020204030204" pitchFamily="49" charset="0"/>
              </a:rPr>
              <a:t>App\Models\Homework</a:t>
            </a:r>
            <a:r>
              <a:rPr lang="en-US" sz="1600" dirty="0" smtClean="0">
                <a:latin typeface="Consolas" panose="020B0609020204030204" pitchFamily="49" charset="0"/>
              </a:rPr>
              <a:t>::find(1</a:t>
            </a:r>
            <a:r>
              <a:rPr lang="en-US" sz="1600" dirty="0">
                <a:latin typeface="Consolas" panose="020B0609020204030204" pitchFamily="49" charset="0"/>
              </a:rPr>
              <a:t>); </a:t>
            </a:r>
            <a:endParaRPr lang="en-US" sz="1600" dirty="0" smtClean="0">
              <a:latin typeface="Consolas" panose="020B0609020204030204" pitchFamily="49" charset="0"/>
            </a:endParaRP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600" dirty="0" err="1" smtClean="0">
                <a:latin typeface="Consolas" panose="020B0609020204030204" pitchFamily="49" charset="0"/>
              </a:rPr>
              <a:t>foreach</a:t>
            </a:r>
            <a:r>
              <a:rPr lang="en-US" sz="1600" dirty="0" smtClean="0">
                <a:latin typeface="Consolas" panose="020B0609020204030204" pitchFamily="49" charset="0"/>
              </a:rPr>
              <a:t> ($homework-</a:t>
            </a:r>
            <a:r>
              <a:rPr lang="en-US" sz="1600" dirty="0">
                <a:latin typeface="Consolas" panose="020B0609020204030204" pitchFamily="49" charset="0"/>
              </a:rPr>
              <a:t>&gt;comments as $comment) </a:t>
            </a:r>
            <a:r>
              <a:rPr lang="en-US" sz="1600" dirty="0" smtClean="0">
                <a:latin typeface="Consolas" panose="020B0609020204030204" pitchFamily="49" charset="0"/>
              </a:rPr>
              <a:t>{</a:t>
            </a: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// </a:t>
            </a:r>
            <a:r>
              <a:rPr lang="en-US" sz="1600" dirty="0" smtClean="0">
                <a:latin typeface="Consolas" panose="020B0609020204030204" pitchFamily="49" charset="0"/>
              </a:rPr>
              <a:t>access homework comments</a:t>
            </a: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sz="1600" dirty="0" smtClean="0">
              <a:solidFill>
                <a:srgbClr val="1A340C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49"/>
          <p:cNvSpPr txBox="1"/>
          <p:nvPr/>
        </p:nvSpPr>
        <p:spPr>
          <a:xfrm>
            <a:off x="5940875" y="3547824"/>
            <a:ext cx="5597400" cy="1982537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$event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 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App\Models\Event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::find(1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); </a:t>
            </a: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foreach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($event-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&gt;comments as $comment) {</a:t>
            </a: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// access 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event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comments</a:t>
            </a: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49"/>
          <p:cNvSpPr txBox="1"/>
          <p:nvPr/>
        </p:nvSpPr>
        <p:spPr>
          <a:xfrm>
            <a:off x="488450" y="4470624"/>
            <a:ext cx="4992900" cy="1714275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use </a:t>
            </a:r>
            <a:r>
              <a:rPr lang="en-GB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App\Models\</a:t>
            </a:r>
            <a:r>
              <a:rPr lang="en-US" sz="1600" b="1" dirty="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Comment</a:t>
            </a:r>
            <a:r>
              <a:rPr lang="en-GB" sz="16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en-US" sz="1600" dirty="0" smtClean="0">
              <a:solidFill>
                <a:srgbClr val="FFC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FFC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//</a:t>
            </a:r>
            <a:r>
              <a:rPr lang="en-US" sz="1600" dirty="0">
                <a:solidFill>
                  <a:srgbClr val="FFC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the parent (owner) of the </a:t>
            </a:r>
            <a:r>
              <a:rPr lang="en-US" sz="1600" dirty="0" smtClean="0">
                <a:solidFill>
                  <a:srgbClr val="FFC000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comment</a:t>
            </a:r>
            <a:endParaRPr sz="1600" dirty="0">
              <a:solidFill>
                <a:srgbClr val="FFC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$comment = </a:t>
            </a: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Comment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::find</a:t>
            </a: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($id); 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$commentable = $comment-&gt;commentable;</a:t>
            </a:r>
            <a:endParaRPr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FFC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FFC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FFC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FFC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FFC000"/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0"/>
          <p:cNvSpPr txBox="1"/>
          <p:nvPr/>
        </p:nvSpPr>
        <p:spPr>
          <a:xfrm>
            <a:off x="4596000" y="1529425"/>
            <a:ext cx="3000000" cy="21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Insert polymorphic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relations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/>
          <p:nvPr/>
        </p:nvSpPr>
        <p:spPr>
          <a:xfrm>
            <a:off x="4393125" y="2275475"/>
            <a:ext cx="33858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with files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1"/>
          <p:cNvSpPr txBox="1">
            <a:spLocks noGrp="1"/>
          </p:cNvSpPr>
          <p:nvPr>
            <p:ph type="body" idx="1"/>
          </p:nvPr>
        </p:nvSpPr>
        <p:spPr>
          <a:xfrm>
            <a:off x="186900" y="1397425"/>
            <a:ext cx="1839000" cy="21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b="1" dirty="0">
                <a:solidFill>
                  <a:schemeClr val="lt1"/>
                </a:solidFill>
              </a:rPr>
              <a:t>using </a:t>
            </a:r>
            <a:endParaRPr sz="2998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b="1" dirty="0">
                <a:solidFill>
                  <a:schemeClr val="lt1"/>
                </a:solidFill>
              </a:rPr>
              <a:t>save() </a:t>
            </a:r>
            <a:endParaRPr sz="2998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98" b="1" dirty="0">
                <a:solidFill>
                  <a:schemeClr val="lt1"/>
                </a:solidFill>
              </a:rPr>
              <a:t>helper</a:t>
            </a:r>
            <a:endParaRPr sz="2998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 dirty="0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484" name="Google Shape;484;p5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Insert polymorphic relations data</a:t>
            </a:r>
            <a:endParaRPr/>
          </a:p>
        </p:txBody>
      </p:sp>
      <p:sp>
        <p:nvSpPr>
          <p:cNvPr id="485" name="Google Shape;485;p5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486" name="Google Shape;486;p51"/>
          <p:cNvSpPr txBox="1"/>
          <p:nvPr/>
        </p:nvSpPr>
        <p:spPr>
          <a:xfrm>
            <a:off x="2025825" y="1397425"/>
            <a:ext cx="9297000" cy="2172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$comment = new </a:t>
            </a:r>
            <a:r>
              <a:rPr lang="en-US" sz="18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App\Models\Comment</a:t>
            </a:r>
            <a:r>
              <a:rPr lang="en-US" sz="18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(['body' =&gt; $request-&gt;body, </a:t>
            </a:r>
            <a:endParaRPr sz="18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74320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//other comment data ]);</a:t>
            </a:r>
            <a:endParaRPr sz="18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$event = </a:t>
            </a:r>
            <a:r>
              <a:rPr lang="en-US" sz="18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App\Models\Event</a:t>
            </a:r>
            <a:r>
              <a:rPr lang="en-US" sz="18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::find($event-&gt;id);</a:t>
            </a:r>
            <a:endParaRPr sz="18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$comment = $event-&gt;comments()-&gt;save($comment);</a:t>
            </a:r>
            <a:endParaRPr sz="18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p51"/>
          <p:cNvSpPr txBox="1"/>
          <p:nvPr/>
        </p:nvSpPr>
        <p:spPr>
          <a:xfrm>
            <a:off x="304175" y="3786825"/>
            <a:ext cx="8771400" cy="2737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$homework = 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App\Models\Homework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::find($homework-&gt;id);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$homework-&gt;comments</a:t>
            </a:r>
            <a:r>
              <a:rPr lang="en-US" sz="1600" b="1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create([ ‘body' =&gt; $request-&gt;body,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other comment data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    			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600" dirty="0" err="1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commentable_id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 =&gt; </a:t>
            </a:r>
            <a:r>
              <a:rPr lang="en-US" sz="1600" b="1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$homework-&gt;id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           		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600" dirty="0" err="1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commentable_type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' </a:t>
            </a:r>
            <a:r>
              <a:rPr lang="en-US" sz="1600" dirty="0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600" b="1" dirty="0" err="1" smtClean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get_class</a:t>
            </a:r>
            <a:r>
              <a:rPr lang="en-US" sz="1600" b="1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($homework)</a:t>
            </a:r>
            <a:r>
              <a:rPr lang="en-US" sz="1600" dirty="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p51"/>
          <p:cNvSpPr txBox="1">
            <a:spLocks noGrp="1"/>
          </p:cNvSpPr>
          <p:nvPr>
            <p:ph type="body" idx="1"/>
          </p:nvPr>
        </p:nvSpPr>
        <p:spPr>
          <a:xfrm>
            <a:off x="9075475" y="3786825"/>
            <a:ext cx="2281200" cy="27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598" b="1">
                <a:solidFill>
                  <a:srgbClr val="F2A818"/>
                </a:solidFill>
              </a:rPr>
              <a:t>using </a:t>
            </a:r>
            <a:endParaRPr sz="3598" b="1">
              <a:solidFill>
                <a:srgbClr val="F2A818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598" b="1">
                <a:solidFill>
                  <a:srgbClr val="F2A818"/>
                </a:solidFill>
              </a:rPr>
              <a:t>create() </a:t>
            </a:r>
            <a:endParaRPr sz="3598" b="1">
              <a:solidFill>
                <a:srgbClr val="F2A818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598" b="1">
                <a:solidFill>
                  <a:srgbClr val="F2A818"/>
                </a:solidFill>
              </a:rPr>
              <a:t>helper</a:t>
            </a:r>
            <a:endParaRPr sz="3598" b="1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998"/>
          </a:p>
          <a:p>
            <a:pPr marL="1828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434343"/>
                </a:solidFill>
              </a:rPr>
              <a:t>For more information on polymorphic relations, please see the </a:t>
            </a:r>
            <a:r>
              <a:rPr lang="en-US" i="1" u="sng">
                <a:solidFill>
                  <a:schemeClr val="hlink"/>
                </a:solidFill>
                <a:hlinkClick r:id="rId3"/>
              </a:rPr>
              <a:t>documentation.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95" name="Google Shape;495;p5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Polymorphic Relations</a:t>
            </a:r>
            <a:endParaRPr/>
          </a:p>
        </p:txBody>
      </p:sp>
      <p:sp>
        <p:nvSpPr>
          <p:cNvPr id="496" name="Google Shape;496;p5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5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4"/>
              </a:rPr>
              <a:t>www.</a:t>
            </a:r>
            <a:r>
              <a:rPr lang="en-US" sz="2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gnezdoto.vratsasoftware.com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6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7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516" name="Google Shape;516;p5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517" name="Google Shape;517;p55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5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5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b="1"/>
              <a:t>Allow users to add their photo in their profile page</a:t>
            </a:r>
            <a:endParaRPr sz="2800" b="1"/>
          </a:p>
          <a:p>
            <a:pPr marL="914400" lvl="1" indent="-406400" algn="l" rtl="0">
              <a:spcBef>
                <a:spcPts val="60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the photo can be also changed and deleted</a:t>
            </a:r>
            <a:endParaRPr sz="280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make sure that after the photo has been replaced or deleted it is removed from the host storage as well</a:t>
            </a:r>
            <a:endParaRPr sz="28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Working with files</a:t>
            </a:r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Laravel provides a powerful filesystem abstraction thanks to the wonderful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en-US" sz="24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Flysystem</a:t>
            </a:r>
            <a:r>
              <a:rPr lang="en-US" sz="2400">
                <a:solidFill>
                  <a:schemeClr val="dk1"/>
                </a:solidFill>
              </a:rPr>
              <a:t> PHP package by Frank de Jonge.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The filesystem 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configuration</a:t>
            </a:r>
            <a:r>
              <a:rPr lang="en-US" sz="2400">
                <a:solidFill>
                  <a:schemeClr val="dk1"/>
                </a:solidFill>
              </a:rPr>
              <a:t> file is located at </a:t>
            </a:r>
            <a:r>
              <a:rPr lang="en-US" sz="2400" b="1">
                <a:solidFill>
                  <a:schemeClr val="dk1"/>
                </a:solidFill>
              </a:rPr>
              <a:t>config/filesystems.php</a:t>
            </a:r>
            <a:r>
              <a:rPr lang="en-US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By default Laravel is configured to use local driver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</a:t>
            </a:r>
            <a:r>
              <a:rPr lang="en-US" sz="2400" b="1">
                <a:solidFill>
                  <a:schemeClr val="dk1"/>
                </a:solidFill>
              </a:rPr>
              <a:t>'default' =&gt; env('FILESYSTEM_DRIVER', 'local')</a:t>
            </a:r>
            <a:endParaRPr sz="2400" b="1">
              <a:solidFill>
                <a:schemeClr val="dk1"/>
              </a:solidFill>
            </a:endParaRPr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84" name="Google Shape;184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5" name="Google Shape;185;p1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Working with files</a:t>
            </a:r>
            <a:endParaRPr sz="203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The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public disk</a:t>
            </a:r>
            <a:r>
              <a:rPr lang="en-US" sz="2400">
                <a:solidFill>
                  <a:schemeClr val="dk1"/>
                </a:solidFill>
              </a:rPr>
              <a:t> is intended for files that are going to be </a:t>
            </a:r>
            <a:r>
              <a:rPr lang="en-US" sz="2400" b="1">
                <a:solidFill>
                  <a:schemeClr val="dk1"/>
                </a:solidFill>
              </a:rPr>
              <a:t>publicly accessible.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from </a:t>
            </a:r>
            <a:r>
              <a:rPr lang="en-US" sz="2100" i="1">
                <a:solidFill>
                  <a:schemeClr val="dk1"/>
                </a:solidFill>
              </a:rPr>
              <a:t>config/filesystems.php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	</a:t>
            </a:r>
            <a:r>
              <a:rPr lang="en-US" sz="2100">
                <a:solidFill>
                  <a:schemeClr val="dk1"/>
                </a:solidFill>
              </a:rPr>
              <a:t>'disks' =&gt; [</a:t>
            </a:r>
            <a:endParaRPr sz="2100">
              <a:solidFill>
                <a:schemeClr val="dk1"/>
              </a:solidFill>
            </a:endParaRPr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...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   	'public' =&gt; [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       	</a:t>
            </a:r>
            <a:r>
              <a:rPr lang="en-US" sz="2100" b="1">
                <a:solidFill>
                  <a:schemeClr val="dk1"/>
                </a:solidFill>
              </a:rPr>
              <a:t>'driver' =&gt; 'local',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</a:rPr>
              <a:t>        	'root' =&gt; storage_path('app/public'),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</a:rPr>
              <a:t>        	'url' =&gt; env('APP_URL').'/storage',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</a:rPr>
              <a:t>        	'visibility' =&gt; 'public',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   	],</a:t>
            </a:r>
            <a:endParaRPr sz="21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...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	],</a:t>
            </a:r>
            <a:endParaRPr sz="2100">
              <a:solidFill>
                <a:schemeClr val="dk1"/>
              </a:solidFill>
            </a:endParaRPr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Working with files</a:t>
            </a:r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4" name="Google Shape;194;p1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Public Disk</a:t>
            </a:r>
            <a:endParaRPr sz="203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By default, 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the </a:t>
            </a:r>
            <a:r>
              <a:rPr lang="en-US" sz="2100" b="1">
                <a:solidFill>
                  <a:schemeClr val="dk1"/>
                </a:solidFill>
              </a:rPr>
              <a:t>public disk</a:t>
            </a:r>
            <a:r>
              <a:rPr lang="en-US" sz="2100">
                <a:solidFill>
                  <a:schemeClr val="dk1"/>
                </a:solidFill>
              </a:rPr>
              <a:t> uses the </a:t>
            </a:r>
            <a:r>
              <a:rPr lang="en-US" sz="2100" b="1">
                <a:solidFill>
                  <a:schemeClr val="dk1"/>
                </a:solidFill>
              </a:rPr>
              <a:t>local driver</a:t>
            </a:r>
            <a:r>
              <a:rPr lang="en-US" sz="2100">
                <a:solidFill>
                  <a:schemeClr val="dk1"/>
                </a:solidFill>
              </a:rPr>
              <a:t> and 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stores these files in </a:t>
            </a:r>
            <a:r>
              <a:rPr lang="en-US" sz="2100" b="1">
                <a:solidFill>
                  <a:schemeClr val="dk1"/>
                </a:solidFill>
              </a:rPr>
              <a:t>storage/app/public</a:t>
            </a:r>
            <a:r>
              <a:rPr lang="en-US" sz="2100">
                <a:solidFill>
                  <a:schemeClr val="dk1"/>
                </a:solidFill>
              </a:rPr>
              <a:t>. 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To make them accessible from the web, 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you should </a:t>
            </a:r>
            <a:r>
              <a:rPr lang="en-US" sz="2100" b="1">
                <a:solidFill>
                  <a:schemeClr val="dk1"/>
                </a:solidFill>
              </a:rPr>
              <a:t>create a symbolic link</a:t>
            </a:r>
            <a:r>
              <a:rPr lang="en-US" sz="2100">
                <a:solidFill>
                  <a:schemeClr val="dk1"/>
                </a:solidFill>
              </a:rPr>
              <a:t> from </a:t>
            </a:r>
            <a:r>
              <a:rPr lang="en-US" sz="2100" b="1">
                <a:solidFill>
                  <a:schemeClr val="dk1"/>
                </a:solidFill>
              </a:rPr>
              <a:t>public/storage</a:t>
            </a:r>
            <a:r>
              <a:rPr lang="en-US" sz="2100">
                <a:solidFill>
                  <a:schemeClr val="dk1"/>
                </a:solidFill>
              </a:rPr>
              <a:t> to </a:t>
            </a:r>
            <a:r>
              <a:rPr lang="en-US" sz="2100" b="1">
                <a:solidFill>
                  <a:schemeClr val="dk1"/>
                </a:solidFill>
              </a:rPr>
              <a:t>storage/app/public</a:t>
            </a:r>
            <a:r>
              <a:rPr lang="en-US" sz="2100">
                <a:solidFill>
                  <a:schemeClr val="dk1"/>
                </a:solidFill>
              </a:rPr>
              <a:t>. 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This convention will keep your publicly accessible files in one directory that can be easily shared across deployments.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Working with files</a:t>
            </a:r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3" name="Google Shape;203;p2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Public Disk</a:t>
            </a:r>
            <a:endParaRPr sz="203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To create the </a:t>
            </a:r>
            <a:r>
              <a:rPr lang="en-US" sz="2400">
                <a:solidFill>
                  <a:srgbClr val="F2A818"/>
                </a:solidFill>
              </a:rPr>
              <a:t>symbolic link</a:t>
            </a: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</a:endParaRPr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Working with files</a:t>
            </a:r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2" name="Google Shape;212;p21"/>
          <p:cNvSpPr txBox="1"/>
          <p:nvPr/>
        </p:nvSpPr>
        <p:spPr>
          <a:xfrm>
            <a:off x="914400" y="2806275"/>
            <a:ext cx="10322400" cy="1050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php artisan </a:t>
            </a:r>
            <a:r>
              <a:rPr lang="en-US" sz="23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storage:link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SC Programming PHP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1908</Words>
  <Application>Microsoft Office PowerPoint</Application>
  <PresentationFormat>Widescreen</PresentationFormat>
  <Paragraphs>679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Roboto</vt:lpstr>
      <vt:lpstr>Noto Sans Symbols</vt:lpstr>
      <vt:lpstr>Consolas</vt:lpstr>
      <vt:lpstr>Calibri</vt:lpstr>
      <vt:lpstr>Arial</vt:lpstr>
      <vt:lpstr>VSC Programming PHP</vt:lpstr>
      <vt:lpstr>Laravel Lab - 2  </vt:lpstr>
      <vt:lpstr>Table of Contents</vt:lpstr>
      <vt:lpstr>Learn to Search in Internet</vt:lpstr>
      <vt:lpstr>PowerPoint Presentation</vt:lpstr>
      <vt:lpstr>Task 1</vt:lpstr>
      <vt:lpstr>Working with files</vt:lpstr>
      <vt:lpstr>Working with files</vt:lpstr>
      <vt:lpstr>Working with files</vt:lpstr>
      <vt:lpstr>Working with files</vt:lpstr>
      <vt:lpstr>Working with files</vt:lpstr>
      <vt:lpstr>Working with files</vt:lpstr>
      <vt:lpstr>Working with files</vt:lpstr>
      <vt:lpstr>Upload files </vt:lpstr>
      <vt:lpstr>Upload files</vt:lpstr>
      <vt:lpstr>Working with files</vt:lpstr>
      <vt:lpstr>Working with files</vt:lpstr>
      <vt:lpstr>Working with files</vt:lpstr>
      <vt:lpstr>Working with files</vt:lpstr>
      <vt:lpstr>Working with files</vt:lpstr>
      <vt:lpstr>Working with files</vt:lpstr>
      <vt:lpstr>Working with files</vt:lpstr>
      <vt:lpstr>Task 2</vt:lpstr>
      <vt:lpstr>PowerPoint Presentation</vt:lpstr>
      <vt:lpstr>Polymorphic Relations</vt:lpstr>
      <vt:lpstr>Polymorphic Relations</vt:lpstr>
      <vt:lpstr>One to one polymorphic relations</vt:lpstr>
      <vt:lpstr>One to one polymorphic relations</vt:lpstr>
      <vt:lpstr>One to one polymorphic relations</vt:lpstr>
      <vt:lpstr>One to one polymorphic relations</vt:lpstr>
      <vt:lpstr>One to one polymorphic relations</vt:lpstr>
      <vt:lpstr>One to one polymorphic relations</vt:lpstr>
      <vt:lpstr>Polymorphic Relations</vt:lpstr>
      <vt:lpstr>Polymorphic Relations</vt:lpstr>
      <vt:lpstr>One to many polymorphic relations</vt:lpstr>
      <vt:lpstr>One to many polymorphic relations</vt:lpstr>
      <vt:lpstr>One to many polymorphic relations</vt:lpstr>
      <vt:lpstr>One to many polymorphic relations</vt:lpstr>
      <vt:lpstr>One to Many polymorphic relations</vt:lpstr>
      <vt:lpstr>PowerPoint Presentation</vt:lpstr>
      <vt:lpstr>Insert polymorphic relations data</vt:lpstr>
      <vt:lpstr>Polymorphic Relations</vt:lpstr>
      <vt:lpstr>PowerPoint Presentation</vt:lpstr>
      <vt:lpstr>PowerPoint Presentation</vt:lpstr>
      <vt:lpstr>Trainings @ Vratsa 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 Lab - 2</dc:title>
  <dc:creator>Milena</dc:creator>
  <cp:lastModifiedBy>admin</cp:lastModifiedBy>
  <cp:revision>10</cp:revision>
  <dcterms:modified xsi:type="dcterms:W3CDTF">2021-11-07T19:02:52Z</dcterms:modified>
</cp:coreProperties>
</file>